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65" r:id="rId3"/>
    <p:sldId id="257" r:id="rId4"/>
    <p:sldId id="258" r:id="rId5"/>
    <p:sldId id="268" r:id="rId6"/>
    <p:sldId id="269" r:id="rId7"/>
    <p:sldId id="266" r:id="rId8"/>
    <p:sldId id="267" r:id="rId9"/>
    <p:sldId id="270" r:id="rId10"/>
    <p:sldId id="271" r:id="rId11"/>
    <p:sldId id="272" r:id="rId12"/>
    <p:sldId id="273" r:id="rId13"/>
    <p:sldId id="264" r:id="rId14"/>
    <p:sldId id="276" r:id="rId15"/>
    <p:sldId id="275" r:id="rId16"/>
  </p:sldIdLst>
  <p:sldSz cx="9144000" cy="6858000" type="screen4x3"/>
  <p:notesSz cx="6858000" cy="9101138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Solicitudes II</a:t>
            </a:r>
            <a:r>
              <a:rPr lang="es-ES" baseline="0"/>
              <a:t> Semestre</a:t>
            </a:r>
            <a:endParaRPr lang="es-ES"/>
          </a:p>
        </c:rich>
      </c:tx>
      <c:layout/>
    </c:title>
    <c:plotArea>
      <c:layout>
        <c:manualLayout>
          <c:layoutTarget val="inner"/>
          <c:xMode val="edge"/>
          <c:yMode val="edge"/>
          <c:x val="3.0555555555555561E-2"/>
          <c:y val="0.26878681831437751"/>
          <c:w val="0.93888888888888911"/>
          <c:h val="0.48729731700204154"/>
        </c:manualLayout>
      </c:layout>
      <c:barChart>
        <c:barDir val="col"/>
        <c:grouping val="clustered"/>
        <c:ser>
          <c:idx val="0"/>
          <c:order val="0"/>
          <c:tx>
            <c:strRef>
              <c:f>Hoja1!$C$42</c:f>
              <c:strCache>
                <c:ptCount val="1"/>
                <c:pt idx="0">
                  <c:v>Año 2016</c:v>
                </c:pt>
              </c:strCache>
            </c:strRef>
          </c:tx>
          <c:dLbls>
            <c:showVal val="1"/>
          </c:dLbls>
          <c:cat>
            <c:strRef>
              <c:f>Hoja1!$B$43:$B$49</c:f>
              <c:strCache>
                <c:ptCount val="7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  <c:pt idx="6">
                  <c:v>Total II Semestre</c:v>
                </c:pt>
              </c:strCache>
            </c:strRef>
          </c:cat>
          <c:val>
            <c:numRef>
              <c:f>Hoja1!$C$43:$C$49</c:f>
              <c:numCache>
                <c:formatCode>General</c:formatCode>
                <c:ptCount val="7"/>
                <c:pt idx="0">
                  <c:v>7</c:v>
                </c:pt>
                <c:pt idx="1">
                  <c:v>10</c:v>
                </c:pt>
                <c:pt idx="2">
                  <c:v>15</c:v>
                </c:pt>
                <c:pt idx="3">
                  <c:v>14</c:v>
                </c:pt>
                <c:pt idx="4">
                  <c:v>8</c:v>
                </c:pt>
                <c:pt idx="5">
                  <c:v>16</c:v>
                </c:pt>
                <c:pt idx="6">
                  <c:v>66</c:v>
                </c:pt>
              </c:numCache>
            </c:numRef>
          </c:val>
        </c:ser>
        <c:ser>
          <c:idx val="1"/>
          <c:order val="1"/>
          <c:tx>
            <c:strRef>
              <c:f>Hoja1!$D$42</c:f>
              <c:strCache>
                <c:ptCount val="1"/>
                <c:pt idx="0">
                  <c:v>Año 2017</c:v>
                </c:pt>
              </c:strCache>
            </c:strRef>
          </c:tx>
          <c:dLbls>
            <c:showVal val="1"/>
          </c:dLbls>
          <c:cat>
            <c:strRef>
              <c:f>Hoja1!$B$43:$B$49</c:f>
              <c:strCache>
                <c:ptCount val="7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  <c:pt idx="6">
                  <c:v>Total II Semestre</c:v>
                </c:pt>
              </c:strCache>
            </c:strRef>
          </c:cat>
          <c:val>
            <c:numRef>
              <c:f>Hoja1!$D$43:$D$49</c:f>
              <c:numCache>
                <c:formatCode>General</c:formatCode>
                <c:ptCount val="7"/>
                <c:pt idx="0">
                  <c:v>9</c:v>
                </c:pt>
                <c:pt idx="1">
                  <c:v>12</c:v>
                </c:pt>
                <c:pt idx="2">
                  <c:v>12</c:v>
                </c:pt>
                <c:pt idx="3">
                  <c:v>17</c:v>
                </c:pt>
                <c:pt idx="4">
                  <c:v>17</c:v>
                </c:pt>
                <c:pt idx="5">
                  <c:v>15</c:v>
                </c:pt>
                <c:pt idx="6">
                  <c:v>82</c:v>
                </c:pt>
              </c:numCache>
            </c:numRef>
          </c:val>
        </c:ser>
        <c:ser>
          <c:idx val="2"/>
          <c:order val="2"/>
          <c:tx>
            <c:strRef>
              <c:f>Hoja1!$E$42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strRef>
              <c:f>Hoja1!$B$43:$B$49</c:f>
              <c:strCache>
                <c:ptCount val="7"/>
                <c:pt idx="0">
                  <c:v>Julio</c:v>
                </c:pt>
                <c:pt idx="1">
                  <c:v>Agosto</c:v>
                </c:pt>
                <c:pt idx="2">
                  <c:v>Septiembre</c:v>
                </c:pt>
                <c:pt idx="3">
                  <c:v>Octubre</c:v>
                </c:pt>
                <c:pt idx="4">
                  <c:v>Noviembre</c:v>
                </c:pt>
                <c:pt idx="5">
                  <c:v>Diciembre</c:v>
                </c:pt>
                <c:pt idx="6">
                  <c:v>Total II Semestre</c:v>
                </c:pt>
              </c:strCache>
            </c:strRef>
          </c:cat>
          <c:val>
            <c:numRef>
              <c:f>Hoja1!$E$43:$E$49</c:f>
              <c:numCache>
                <c:formatCode>General</c:formatCode>
                <c:ptCount val="7"/>
                <c:pt idx="0">
                  <c:v>13</c:v>
                </c:pt>
                <c:pt idx="1">
                  <c:v>24</c:v>
                </c:pt>
                <c:pt idx="2">
                  <c:v>9</c:v>
                </c:pt>
                <c:pt idx="3">
                  <c:v>24</c:v>
                </c:pt>
                <c:pt idx="4">
                  <c:v>14</c:v>
                </c:pt>
                <c:pt idx="5">
                  <c:v>6</c:v>
                </c:pt>
                <c:pt idx="6">
                  <c:v>90</c:v>
                </c:pt>
              </c:numCache>
            </c:numRef>
          </c:val>
        </c:ser>
        <c:dLbls>
          <c:showVal val="1"/>
        </c:dLbls>
        <c:overlap val="-25"/>
        <c:axId val="72690304"/>
        <c:axId val="77611392"/>
      </c:barChart>
      <c:catAx>
        <c:axId val="72690304"/>
        <c:scaling>
          <c:orientation val="minMax"/>
        </c:scaling>
        <c:axPos val="b"/>
        <c:majorTickMark val="none"/>
        <c:tickLblPos val="nextTo"/>
        <c:crossAx val="77611392"/>
        <c:crosses val="autoZero"/>
        <c:auto val="1"/>
        <c:lblAlgn val="ctr"/>
        <c:lblOffset val="100"/>
      </c:catAx>
      <c:valAx>
        <c:axId val="7761139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269030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n-US"/>
              <a:t>Etapa</a:t>
            </a:r>
            <a:r>
              <a:rPr lang="en-US" baseline="0"/>
              <a:t> Ejecuación SAI 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Hoja1!$C$3</c:f>
              <c:strCache>
                <c:ptCount val="1"/>
                <c:pt idx="0">
                  <c:v>Año 2016</c:v>
                </c:pt>
              </c:strCache>
            </c:strRef>
          </c:tx>
          <c:dLbls>
            <c:showVal val="1"/>
          </c:dLbls>
          <c:cat>
            <c:strRef>
              <c:f>Hoja1!$B$4:$B$9</c:f>
              <c:strCache>
                <c:ptCount val="6"/>
                <c:pt idx="0">
                  <c:v>Etapa de cumplimiento</c:v>
                </c:pt>
                <c:pt idx="1">
                  <c:v>No es SAI / desistida/anulada</c:v>
                </c:pt>
                <c:pt idx="2">
                  <c:v>Espera pago costos de reproducción</c:v>
                </c:pt>
                <c:pt idx="3">
                  <c:v>Derivadas</c:v>
                </c:pt>
                <c:pt idx="4">
                  <c:v>Análisis y Búsqueda</c:v>
                </c:pt>
                <c:pt idx="5">
                  <c:v>N° Solicitudes</c:v>
                </c:pt>
              </c:strCache>
            </c:strRef>
          </c:cat>
          <c:val>
            <c:numRef>
              <c:f>Hoja1!$C$4:$C$9</c:f>
              <c:numCache>
                <c:formatCode>General</c:formatCode>
                <c:ptCount val="6"/>
                <c:pt idx="0">
                  <c:v>64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66</c:v>
                </c:pt>
              </c:numCache>
            </c:numRef>
          </c:val>
        </c:ser>
        <c:ser>
          <c:idx val="1"/>
          <c:order val="1"/>
          <c:tx>
            <c:strRef>
              <c:f>Hoja1!$D$3</c:f>
              <c:strCache>
                <c:ptCount val="1"/>
                <c:pt idx="0">
                  <c:v>Año 2017</c:v>
                </c:pt>
              </c:strCache>
            </c:strRef>
          </c:tx>
          <c:dLbls>
            <c:showVal val="1"/>
          </c:dLbls>
          <c:cat>
            <c:strRef>
              <c:f>Hoja1!$B$4:$B$9</c:f>
              <c:strCache>
                <c:ptCount val="6"/>
                <c:pt idx="0">
                  <c:v>Etapa de cumplimiento</c:v>
                </c:pt>
                <c:pt idx="1">
                  <c:v>No es SAI / desistida/anulada</c:v>
                </c:pt>
                <c:pt idx="2">
                  <c:v>Espera pago costos de reproducción</c:v>
                </c:pt>
                <c:pt idx="3">
                  <c:v>Derivadas</c:v>
                </c:pt>
                <c:pt idx="4">
                  <c:v>Análisis y Búsqueda</c:v>
                </c:pt>
                <c:pt idx="5">
                  <c:v>N° Solicitudes</c:v>
                </c:pt>
              </c:strCache>
            </c:strRef>
          </c:cat>
          <c:val>
            <c:numRef>
              <c:f>Hoja1!$D$4:$D$9</c:f>
              <c:numCache>
                <c:formatCode>General</c:formatCode>
                <c:ptCount val="6"/>
                <c:pt idx="0">
                  <c:v>78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82</c:v>
                </c:pt>
              </c:numCache>
            </c:numRef>
          </c:val>
        </c:ser>
        <c:ser>
          <c:idx val="2"/>
          <c:order val="2"/>
          <c:tx>
            <c:strRef>
              <c:f>Hoja1!$E$3</c:f>
              <c:strCache>
                <c:ptCount val="1"/>
                <c:pt idx="0">
                  <c:v>Año 2018</c:v>
                </c:pt>
              </c:strCache>
            </c:strRef>
          </c:tx>
          <c:dLbls>
            <c:showVal val="1"/>
          </c:dLbls>
          <c:cat>
            <c:strRef>
              <c:f>Hoja1!$B$4:$B$9</c:f>
              <c:strCache>
                <c:ptCount val="6"/>
                <c:pt idx="0">
                  <c:v>Etapa de cumplimiento</c:v>
                </c:pt>
                <c:pt idx="1">
                  <c:v>No es SAI / desistida/anulada</c:v>
                </c:pt>
                <c:pt idx="2">
                  <c:v>Espera pago costos de reproducción</c:v>
                </c:pt>
                <c:pt idx="3">
                  <c:v>Derivadas</c:v>
                </c:pt>
                <c:pt idx="4">
                  <c:v>Análisis y Búsqueda</c:v>
                </c:pt>
                <c:pt idx="5">
                  <c:v>N° Solicitudes</c:v>
                </c:pt>
              </c:strCache>
            </c:strRef>
          </c:cat>
          <c:val>
            <c:numRef>
              <c:f>Hoja1!$E$4:$E$9</c:f>
              <c:numCache>
                <c:formatCode>General</c:formatCode>
                <c:ptCount val="6"/>
                <c:pt idx="0">
                  <c:v>87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90</c:v>
                </c:pt>
              </c:numCache>
            </c:numRef>
          </c:val>
        </c:ser>
        <c:dLbls>
          <c:showVal val="1"/>
        </c:dLbls>
        <c:axId val="77782016"/>
        <c:axId val="77828864"/>
      </c:barChart>
      <c:catAx>
        <c:axId val="77782016"/>
        <c:scaling>
          <c:orientation val="minMax"/>
        </c:scaling>
        <c:axPos val="b"/>
        <c:majorTickMark val="none"/>
        <c:tickLblPos val="nextTo"/>
        <c:crossAx val="77828864"/>
        <c:crosses val="autoZero"/>
        <c:auto val="1"/>
        <c:lblAlgn val="ctr"/>
        <c:lblOffset val="100"/>
      </c:catAx>
      <c:valAx>
        <c:axId val="77828864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77782016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title>
      <c:tx>
        <c:rich>
          <a:bodyPr/>
          <a:lstStyle/>
          <a:p>
            <a:pPr>
              <a:defRPr/>
            </a:pPr>
            <a:r>
              <a:rPr lang="es-ES"/>
              <a:t>Derivación</a:t>
            </a:r>
            <a:r>
              <a:rPr lang="es-ES" baseline="0"/>
              <a:t> por Unidad</a:t>
            </a:r>
            <a:endParaRPr lang="es-E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Hoja1!$C$67</c:f>
              <c:strCache>
                <c:ptCount val="1"/>
                <c:pt idx="0">
                  <c:v>Año 2016</c:v>
                </c:pt>
              </c:strCache>
            </c:strRef>
          </c:tx>
          <c:dLbls>
            <c:showVal val="1"/>
          </c:dLbls>
          <c:cat>
            <c:strRef>
              <c:f>Hoja1!$B$68:$B$83</c:f>
              <c:strCache>
                <c:ptCount val="16"/>
                <c:pt idx="0">
                  <c:v>DAF</c:v>
                </c:pt>
                <c:pt idx="1">
                  <c:v>JURIDICO</c:v>
                </c:pt>
                <c:pt idx="2">
                  <c:v>DIDECO</c:v>
                </c:pt>
                <c:pt idx="3">
                  <c:v>DAEM</c:v>
                </c:pt>
                <c:pt idx="4">
                  <c:v>SALUD</c:v>
                </c:pt>
                <c:pt idx="5">
                  <c:v>TRANSITO</c:v>
                </c:pt>
                <c:pt idx="6">
                  <c:v>ASEO</c:v>
                </c:pt>
                <c:pt idx="7">
                  <c:v>DOM</c:v>
                </c:pt>
                <c:pt idx="8">
                  <c:v>RRHH</c:v>
                </c:pt>
                <c:pt idx="9">
                  <c:v>RRPP</c:v>
                </c:pt>
                <c:pt idx="10">
                  <c:v>SECPLA</c:v>
                </c:pt>
                <c:pt idx="11">
                  <c:v>CONTROL</c:v>
                </c:pt>
                <c:pt idx="12">
                  <c:v>SECMUN</c:v>
                </c:pt>
                <c:pt idx="13">
                  <c:v>ADMIN</c:v>
                </c:pt>
                <c:pt idx="14">
                  <c:v>JPL</c:v>
                </c:pt>
                <c:pt idx="15">
                  <c:v>SEGPUB</c:v>
                </c:pt>
              </c:strCache>
            </c:strRef>
          </c:cat>
          <c:val>
            <c:numRef>
              <c:f>Hoja1!$C$68:$C$83</c:f>
              <c:numCache>
                <c:formatCode>General</c:formatCode>
                <c:ptCount val="16"/>
                <c:pt idx="0">
                  <c:v>5</c:v>
                </c:pt>
                <c:pt idx="1">
                  <c:v>3</c:v>
                </c:pt>
                <c:pt idx="2">
                  <c:v>14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10</c:v>
                </c:pt>
                <c:pt idx="7">
                  <c:v>3</c:v>
                </c:pt>
                <c:pt idx="8">
                  <c:v>7</c:v>
                </c:pt>
                <c:pt idx="9">
                  <c:v>3</c:v>
                </c:pt>
                <c:pt idx="10">
                  <c:v>6</c:v>
                </c:pt>
                <c:pt idx="11">
                  <c:v>0</c:v>
                </c:pt>
                <c:pt idx="12">
                  <c:v>4</c:v>
                </c:pt>
                <c:pt idx="13">
                  <c:v>2</c:v>
                </c:pt>
                <c:pt idx="14">
                  <c:v>1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Hoja1!$D$67</c:f>
              <c:strCache>
                <c:ptCount val="1"/>
                <c:pt idx="0">
                  <c:v>Año 2017</c:v>
                </c:pt>
              </c:strCache>
            </c:strRef>
          </c:tx>
          <c:dLbls>
            <c:showVal val="1"/>
          </c:dLbls>
          <c:cat>
            <c:strRef>
              <c:f>Hoja1!$B$68:$B$83</c:f>
              <c:strCache>
                <c:ptCount val="16"/>
                <c:pt idx="0">
                  <c:v>DAF</c:v>
                </c:pt>
                <c:pt idx="1">
                  <c:v>JURIDICO</c:v>
                </c:pt>
                <c:pt idx="2">
                  <c:v>DIDECO</c:v>
                </c:pt>
                <c:pt idx="3">
                  <c:v>DAEM</c:v>
                </c:pt>
                <c:pt idx="4">
                  <c:v>SALUD</c:v>
                </c:pt>
                <c:pt idx="5">
                  <c:v>TRANSITO</c:v>
                </c:pt>
                <c:pt idx="6">
                  <c:v>ASEO</c:v>
                </c:pt>
                <c:pt idx="7">
                  <c:v>DOM</c:v>
                </c:pt>
                <c:pt idx="8">
                  <c:v>RRHH</c:v>
                </c:pt>
                <c:pt idx="9">
                  <c:v>RRPP</c:v>
                </c:pt>
                <c:pt idx="10">
                  <c:v>SECPLA</c:v>
                </c:pt>
                <c:pt idx="11">
                  <c:v>CONTROL</c:v>
                </c:pt>
                <c:pt idx="12">
                  <c:v>SECMUN</c:v>
                </c:pt>
                <c:pt idx="13">
                  <c:v>ADMIN</c:v>
                </c:pt>
                <c:pt idx="14">
                  <c:v>JPL</c:v>
                </c:pt>
                <c:pt idx="15">
                  <c:v>SEGPUB</c:v>
                </c:pt>
              </c:strCache>
            </c:strRef>
          </c:cat>
          <c:val>
            <c:numRef>
              <c:f>Hoja1!$D$68:$D$83</c:f>
              <c:numCache>
                <c:formatCode>General</c:formatCode>
                <c:ptCount val="16"/>
                <c:pt idx="0">
                  <c:v>11</c:v>
                </c:pt>
                <c:pt idx="1">
                  <c:v>3</c:v>
                </c:pt>
                <c:pt idx="2">
                  <c:v>15</c:v>
                </c:pt>
                <c:pt idx="3">
                  <c:v>11</c:v>
                </c:pt>
                <c:pt idx="4">
                  <c:v>4</c:v>
                </c:pt>
                <c:pt idx="5">
                  <c:v>4</c:v>
                </c:pt>
                <c:pt idx="6">
                  <c:v>7</c:v>
                </c:pt>
                <c:pt idx="7">
                  <c:v>8</c:v>
                </c:pt>
                <c:pt idx="8">
                  <c:v>10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5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Hoja1!$E$67</c:f>
              <c:strCache>
                <c:ptCount val="1"/>
                <c:pt idx="0">
                  <c:v>Año 2018</c:v>
                </c:pt>
              </c:strCache>
            </c:strRef>
          </c:tx>
          <c:dLbls>
            <c:showVal val="1"/>
          </c:dLbls>
          <c:cat>
            <c:strRef>
              <c:f>Hoja1!$B$68:$B$83</c:f>
              <c:strCache>
                <c:ptCount val="16"/>
                <c:pt idx="0">
                  <c:v>DAF</c:v>
                </c:pt>
                <c:pt idx="1">
                  <c:v>JURIDICO</c:v>
                </c:pt>
                <c:pt idx="2">
                  <c:v>DIDECO</c:v>
                </c:pt>
                <c:pt idx="3">
                  <c:v>DAEM</c:v>
                </c:pt>
                <c:pt idx="4">
                  <c:v>SALUD</c:v>
                </c:pt>
                <c:pt idx="5">
                  <c:v>TRANSITO</c:v>
                </c:pt>
                <c:pt idx="6">
                  <c:v>ASEO</c:v>
                </c:pt>
                <c:pt idx="7">
                  <c:v>DOM</c:v>
                </c:pt>
                <c:pt idx="8">
                  <c:v>RRHH</c:v>
                </c:pt>
                <c:pt idx="9">
                  <c:v>RRPP</c:v>
                </c:pt>
                <c:pt idx="10">
                  <c:v>SECPLA</c:v>
                </c:pt>
                <c:pt idx="11">
                  <c:v>CONTROL</c:v>
                </c:pt>
                <c:pt idx="12">
                  <c:v>SECMUN</c:v>
                </c:pt>
                <c:pt idx="13">
                  <c:v>ADMIN</c:v>
                </c:pt>
                <c:pt idx="14">
                  <c:v>JPL</c:v>
                </c:pt>
                <c:pt idx="15">
                  <c:v>SEGPUB</c:v>
                </c:pt>
              </c:strCache>
            </c:strRef>
          </c:cat>
          <c:val>
            <c:numRef>
              <c:f>Hoja1!$E$68:$E$83</c:f>
              <c:numCache>
                <c:formatCode>General</c:formatCode>
                <c:ptCount val="16"/>
                <c:pt idx="0">
                  <c:v>11</c:v>
                </c:pt>
                <c:pt idx="1">
                  <c:v>5</c:v>
                </c:pt>
                <c:pt idx="2">
                  <c:v>18</c:v>
                </c:pt>
                <c:pt idx="3">
                  <c:v>1</c:v>
                </c:pt>
                <c:pt idx="4">
                  <c:v>2</c:v>
                </c:pt>
                <c:pt idx="5">
                  <c:v>5</c:v>
                </c:pt>
                <c:pt idx="6">
                  <c:v>16</c:v>
                </c:pt>
                <c:pt idx="7">
                  <c:v>9</c:v>
                </c:pt>
                <c:pt idx="8">
                  <c:v>8</c:v>
                </c:pt>
                <c:pt idx="9">
                  <c:v>3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2</c:v>
                </c:pt>
              </c:numCache>
            </c:numRef>
          </c:val>
        </c:ser>
        <c:dLbls>
          <c:showVal val="1"/>
        </c:dLbls>
        <c:overlap val="-25"/>
        <c:axId val="89884160"/>
        <c:axId val="89916160"/>
      </c:barChart>
      <c:catAx>
        <c:axId val="89884160"/>
        <c:scaling>
          <c:orientation val="minMax"/>
        </c:scaling>
        <c:axPos val="b"/>
        <c:majorTickMark val="none"/>
        <c:tickLblPos val="nextTo"/>
        <c:crossAx val="89916160"/>
        <c:crosses val="autoZero"/>
        <c:auto val="1"/>
        <c:lblAlgn val="ctr"/>
        <c:lblOffset val="100"/>
      </c:catAx>
      <c:valAx>
        <c:axId val="8991616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9884160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71.png"/><Relationship Id="rId1" Type="http://schemas.openxmlformats.org/officeDocument/2006/relationships/image" Target="../media/image6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9CC56-F068-48E3-A343-08AF5C7CE3E8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59597DDB-9754-4848-9D99-8FE48EC59900}">
      <dgm:prSet phldrT="[Texto]"/>
      <dgm:spPr/>
      <dgm:t>
        <a:bodyPr/>
        <a:lstStyle/>
        <a:p>
          <a:r>
            <a:rPr lang="es-ES" dirty="0" smtClean="0"/>
            <a:t>Plataforma de declaraciones de intereses y patrimonio</a:t>
          </a:r>
          <a:endParaRPr lang="es-ES" dirty="0"/>
        </a:p>
      </dgm:t>
    </dgm:pt>
    <dgm:pt modelId="{E67F7CC3-4701-4B7B-96BE-D3C0791D37CE}" type="parTrans" cxnId="{B8A80E0C-DE6C-4D7E-A579-EA0FC350924E}">
      <dgm:prSet/>
      <dgm:spPr/>
      <dgm:t>
        <a:bodyPr/>
        <a:lstStyle/>
        <a:p>
          <a:endParaRPr lang="es-ES"/>
        </a:p>
      </dgm:t>
    </dgm:pt>
    <dgm:pt modelId="{F6B2F858-BE2D-47BF-96EA-F3D0EE2ADB6D}" type="sibTrans" cxnId="{B8A80E0C-DE6C-4D7E-A579-EA0FC350924E}">
      <dgm:prSet/>
      <dgm:spPr/>
      <dgm:t>
        <a:bodyPr/>
        <a:lstStyle/>
        <a:p>
          <a:endParaRPr lang="es-ES"/>
        </a:p>
      </dgm:t>
    </dgm:pt>
    <dgm:pt modelId="{7B454D66-828B-44BB-8E2E-CB47B2BB9197}">
      <dgm:prSet phldrT="[Texto]"/>
      <dgm:spPr/>
      <dgm:t>
        <a:bodyPr/>
        <a:lstStyle/>
        <a:p>
          <a:r>
            <a:rPr lang="es-ES" dirty="0" smtClean="0"/>
            <a:t>Administración de plataforma de Ley del Lobby </a:t>
          </a:r>
          <a:endParaRPr lang="es-ES" dirty="0"/>
        </a:p>
      </dgm:t>
    </dgm:pt>
    <dgm:pt modelId="{16308D15-BA97-4083-9C1B-A2BE9AFEC621}" type="parTrans" cxnId="{E11DA30D-7191-4B5E-B5DE-F553DB2C1A88}">
      <dgm:prSet/>
      <dgm:spPr/>
      <dgm:t>
        <a:bodyPr/>
        <a:lstStyle/>
        <a:p>
          <a:endParaRPr lang="es-ES"/>
        </a:p>
      </dgm:t>
    </dgm:pt>
    <dgm:pt modelId="{6D70B41F-81C2-4E16-A5D4-985408D76DBB}" type="sibTrans" cxnId="{E11DA30D-7191-4B5E-B5DE-F553DB2C1A88}">
      <dgm:prSet/>
      <dgm:spPr/>
      <dgm:t>
        <a:bodyPr/>
        <a:lstStyle/>
        <a:p>
          <a:endParaRPr lang="es-ES"/>
        </a:p>
      </dgm:t>
    </dgm:pt>
    <dgm:pt modelId="{33E0936C-F163-477C-A0D4-7B1EEE8FDB66}">
      <dgm:prSet phldrT="[Texto]"/>
      <dgm:spPr/>
      <dgm:t>
        <a:bodyPr/>
        <a:lstStyle/>
        <a:p>
          <a:r>
            <a:rPr lang="es-ES" dirty="0" smtClean="0"/>
            <a:t>Plataformas de Transparencia Activa y Solicitudes de Acceso a la Información</a:t>
          </a:r>
          <a:endParaRPr lang="es-ES" dirty="0"/>
        </a:p>
      </dgm:t>
    </dgm:pt>
    <dgm:pt modelId="{D552B9D8-AD5B-4E1F-895B-A94CB50555C9}" type="parTrans" cxnId="{4003EEAC-09F9-45F1-99BC-1BF021D6C7BB}">
      <dgm:prSet/>
      <dgm:spPr/>
      <dgm:t>
        <a:bodyPr/>
        <a:lstStyle/>
        <a:p>
          <a:endParaRPr lang="es-ES"/>
        </a:p>
      </dgm:t>
    </dgm:pt>
    <dgm:pt modelId="{B38A8ACA-EC03-40C9-BA24-03724687AC8E}" type="sibTrans" cxnId="{4003EEAC-09F9-45F1-99BC-1BF021D6C7BB}">
      <dgm:prSet/>
      <dgm:spPr/>
      <dgm:t>
        <a:bodyPr/>
        <a:lstStyle/>
        <a:p>
          <a:endParaRPr lang="es-ES"/>
        </a:p>
      </dgm:t>
    </dgm:pt>
    <dgm:pt modelId="{F86AB5D6-FFB9-4597-BFF5-014A1F9465AB}" type="pres">
      <dgm:prSet presAssocID="{9DE9CC56-F068-48E3-A343-08AF5C7CE3E8}" presName="linearFlow" presStyleCnt="0">
        <dgm:presLayoutVars>
          <dgm:dir/>
          <dgm:resizeHandles val="exact"/>
        </dgm:presLayoutVars>
      </dgm:prSet>
      <dgm:spPr/>
    </dgm:pt>
    <dgm:pt modelId="{0DD2BD13-1628-41A1-A19B-F825D7C29D83}" type="pres">
      <dgm:prSet presAssocID="{59597DDB-9754-4848-9D99-8FE48EC59900}" presName="composite" presStyleCnt="0"/>
      <dgm:spPr/>
    </dgm:pt>
    <dgm:pt modelId="{EFCD4C00-FBCB-4753-89D5-A1ED88539BD6}" type="pres">
      <dgm:prSet presAssocID="{59597DDB-9754-4848-9D99-8FE48EC59900}" presName="imgShp" presStyleLbl="fgImgPlace1" presStyleIdx="0" presStyleCnt="3" custScaleX="155317" custScaleY="10022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4BF0BF46-EAC5-40C7-B8BD-5729213313A0}" type="pres">
      <dgm:prSet presAssocID="{59597DDB-9754-4848-9D99-8FE48EC5990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D12E34-9DBE-4685-98C8-0A655660B9CD}" type="pres">
      <dgm:prSet presAssocID="{F6B2F858-BE2D-47BF-96EA-F3D0EE2ADB6D}" presName="spacing" presStyleCnt="0"/>
      <dgm:spPr/>
    </dgm:pt>
    <dgm:pt modelId="{D38BC573-2CC3-414E-82F2-095A6076EF58}" type="pres">
      <dgm:prSet presAssocID="{7B454D66-828B-44BB-8E2E-CB47B2BB9197}" presName="composite" presStyleCnt="0"/>
      <dgm:spPr/>
    </dgm:pt>
    <dgm:pt modelId="{3666C36C-4ECE-49ED-8689-6DBA164DB1E2}" type="pres">
      <dgm:prSet presAssocID="{7B454D66-828B-44BB-8E2E-CB47B2BB9197}" presName="imgShp" presStyleLbl="fgImgPlace1" presStyleIdx="1" presStyleCnt="3" custScaleX="133880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BA98CC15-4F96-4244-B660-B3E1297D4D31}" type="pres">
      <dgm:prSet presAssocID="{7B454D66-828B-44BB-8E2E-CB47B2BB919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AB308D3-CB58-4452-B382-329D3D3FCB01}" type="pres">
      <dgm:prSet presAssocID="{6D70B41F-81C2-4E16-A5D4-985408D76DBB}" presName="spacing" presStyleCnt="0"/>
      <dgm:spPr/>
    </dgm:pt>
    <dgm:pt modelId="{50C281C2-0BF9-4CEB-84DA-876A9C1443C9}" type="pres">
      <dgm:prSet presAssocID="{33E0936C-F163-477C-A0D4-7B1EEE8FDB66}" presName="composite" presStyleCnt="0"/>
      <dgm:spPr/>
    </dgm:pt>
    <dgm:pt modelId="{9540546E-CCFE-4B53-9BA3-BCD85C23F4C1}" type="pres">
      <dgm:prSet presAssocID="{33E0936C-F163-477C-A0D4-7B1EEE8FDB66}" presName="imgShp" presStyleLbl="fgImgPlace1" presStyleIdx="2" presStyleCnt="3" custScaleX="146538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FB1BC12-D05C-4755-997D-7394480ADC20}" type="pres">
      <dgm:prSet presAssocID="{33E0936C-F163-477C-A0D4-7B1EEE8FDB6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8A80E0C-DE6C-4D7E-A579-EA0FC350924E}" srcId="{9DE9CC56-F068-48E3-A343-08AF5C7CE3E8}" destId="{59597DDB-9754-4848-9D99-8FE48EC59900}" srcOrd="0" destOrd="0" parTransId="{E67F7CC3-4701-4B7B-96BE-D3C0791D37CE}" sibTransId="{F6B2F858-BE2D-47BF-96EA-F3D0EE2ADB6D}"/>
    <dgm:cxn modelId="{6A278743-9B0D-4417-AB7C-8E35175BCC64}" type="presOf" srcId="{7B454D66-828B-44BB-8E2E-CB47B2BB9197}" destId="{BA98CC15-4F96-4244-B660-B3E1297D4D31}" srcOrd="0" destOrd="0" presId="urn:microsoft.com/office/officeart/2005/8/layout/vList3#1"/>
    <dgm:cxn modelId="{D5F7BE13-1212-452F-B91E-8BF8D8D84F94}" type="presOf" srcId="{9DE9CC56-F068-48E3-A343-08AF5C7CE3E8}" destId="{F86AB5D6-FFB9-4597-BFF5-014A1F9465AB}" srcOrd="0" destOrd="0" presId="urn:microsoft.com/office/officeart/2005/8/layout/vList3#1"/>
    <dgm:cxn modelId="{C45C794F-AB42-4290-A5DF-6B819C72E5E8}" type="presOf" srcId="{59597DDB-9754-4848-9D99-8FE48EC59900}" destId="{4BF0BF46-EAC5-40C7-B8BD-5729213313A0}" srcOrd="0" destOrd="0" presId="urn:microsoft.com/office/officeart/2005/8/layout/vList3#1"/>
    <dgm:cxn modelId="{E11DA30D-7191-4B5E-B5DE-F553DB2C1A88}" srcId="{9DE9CC56-F068-48E3-A343-08AF5C7CE3E8}" destId="{7B454D66-828B-44BB-8E2E-CB47B2BB9197}" srcOrd="1" destOrd="0" parTransId="{16308D15-BA97-4083-9C1B-A2BE9AFEC621}" sibTransId="{6D70B41F-81C2-4E16-A5D4-985408D76DBB}"/>
    <dgm:cxn modelId="{8C743DA4-6944-448C-8E7C-21060A3C03F0}" type="presOf" srcId="{33E0936C-F163-477C-A0D4-7B1EEE8FDB66}" destId="{2FB1BC12-D05C-4755-997D-7394480ADC20}" srcOrd="0" destOrd="0" presId="urn:microsoft.com/office/officeart/2005/8/layout/vList3#1"/>
    <dgm:cxn modelId="{4003EEAC-09F9-45F1-99BC-1BF021D6C7BB}" srcId="{9DE9CC56-F068-48E3-A343-08AF5C7CE3E8}" destId="{33E0936C-F163-477C-A0D4-7B1EEE8FDB66}" srcOrd="2" destOrd="0" parTransId="{D552B9D8-AD5B-4E1F-895B-A94CB50555C9}" sibTransId="{B38A8ACA-EC03-40C9-BA24-03724687AC8E}"/>
    <dgm:cxn modelId="{B148382D-02E3-4282-A818-F27E61A3AFEF}" type="presParOf" srcId="{F86AB5D6-FFB9-4597-BFF5-014A1F9465AB}" destId="{0DD2BD13-1628-41A1-A19B-F825D7C29D83}" srcOrd="0" destOrd="0" presId="urn:microsoft.com/office/officeart/2005/8/layout/vList3#1"/>
    <dgm:cxn modelId="{4FE6AA1A-2332-4F42-8279-5791BC5DA55E}" type="presParOf" srcId="{0DD2BD13-1628-41A1-A19B-F825D7C29D83}" destId="{EFCD4C00-FBCB-4753-89D5-A1ED88539BD6}" srcOrd="0" destOrd="0" presId="urn:microsoft.com/office/officeart/2005/8/layout/vList3#1"/>
    <dgm:cxn modelId="{46D57AD6-39F1-4B5E-AA12-3034987C0F1B}" type="presParOf" srcId="{0DD2BD13-1628-41A1-A19B-F825D7C29D83}" destId="{4BF0BF46-EAC5-40C7-B8BD-5729213313A0}" srcOrd="1" destOrd="0" presId="urn:microsoft.com/office/officeart/2005/8/layout/vList3#1"/>
    <dgm:cxn modelId="{FBF1CF50-2A10-4BCF-990B-854BF1D43F24}" type="presParOf" srcId="{F86AB5D6-FFB9-4597-BFF5-014A1F9465AB}" destId="{ADD12E34-9DBE-4685-98C8-0A655660B9CD}" srcOrd="1" destOrd="0" presId="urn:microsoft.com/office/officeart/2005/8/layout/vList3#1"/>
    <dgm:cxn modelId="{5E35F6BA-7B58-438D-AB1D-8D5F3208CE07}" type="presParOf" srcId="{F86AB5D6-FFB9-4597-BFF5-014A1F9465AB}" destId="{D38BC573-2CC3-414E-82F2-095A6076EF58}" srcOrd="2" destOrd="0" presId="urn:microsoft.com/office/officeart/2005/8/layout/vList3#1"/>
    <dgm:cxn modelId="{6D8410EE-2D94-4EE3-89E2-90776BBCFD61}" type="presParOf" srcId="{D38BC573-2CC3-414E-82F2-095A6076EF58}" destId="{3666C36C-4ECE-49ED-8689-6DBA164DB1E2}" srcOrd="0" destOrd="0" presId="urn:microsoft.com/office/officeart/2005/8/layout/vList3#1"/>
    <dgm:cxn modelId="{37F169F7-A996-49C9-AA44-CE6AE3A790B2}" type="presParOf" srcId="{D38BC573-2CC3-414E-82F2-095A6076EF58}" destId="{BA98CC15-4F96-4244-B660-B3E1297D4D31}" srcOrd="1" destOrd="0" presId="urn:microsoft.com/office/officeart/2005/8/layout/vList3#1"/>
    <dgm:cxn modelId="{323492BE-60A0-413E-954B-B31A41B35F54}" type="presParOf" srcId="{F86AB5D6-FFB9-4597-BFF5-014A1F9465AB}" destId="{5AB308D3-CB58-4452-B382-329D3D3FCB01}" srcOrd="3" destOrd="0" presId="urn:microsoft.com/office/officeart/2005/8/layout/vList3#1"/>
    <dgm:cxn modelId="{3E6757AE-9B50-4DBA-B6AC-E83B7477CA09}" type="presParOf" srcId="{F86AB5D6-FFB9-4597-BFF5-014A1F9465AB}" destId="{50C281C2-0BF9-4CEB-84DA-876A9C1443C9}" srcOrd="4" destOrd="0" presId="urn:microsoft.com/office/officeart/2005/8/layout/vList3#1"/>
    <dgm:cxn modelId="{1680F067-DF67-4400-AF99-B506E63B3375}" type="presParOf" srcId="{50C281C2-0BF9-4CEB-84DA-876A9C1443C9}" destId="{9540546E-CCFE-4B53-9BA3-BCD85C23F4C1}" srcOrd="0" destOrd="0" presId="urn:microsoft.com/office/officeart/2005/8/layout/vList3#1"/>
    <dgm:cxn modelId="{4FD326B4-9CEF-4C8C-AB4E-38864E36D1FC}" type="presParOf" srcId="{50C281C2-0BF9-4CEB-84DA-876A9C1443C9}" destId="{2FB1BC12-D05C-4755-997D-7394480ADC20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0BF46-EAC5-40C7-B8BD-5729213313A0}">
      <dsp:nvSpPr>
        <dsp:cNvPr id="0" name=""/>
        <dsp:cNvSpPr/>
      </dsp:nvSpPr>
      <dsp:spPr>
        <a:xfrm rot="10800000">
          <a:off x="1282591" y="1895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 de declaraciones de intereses y patrimonio</a:t>
          </a:r>
          <a:endParaRPr lang="es-ES" sz="2000" kern="1200" dirty="0"/>
        </a:p>
      </dsp:txBody>
      <dsp:txXfrm rot="10800000">
        <a:off x="1564784" y="1895"/>
        <a:ext cx="3771647" cy="1128772"/>
      </dsp:txXfrm>
    </dsp:sp>
    <dsp:sp modelId="{EFCD4C00-FBCB-4753-89D5-A1ED88539BD6}">
      <dsp:nvSpPr>
        <dsp:cNvPr id="0" name=""/>
        <dsp:cNvSpPr/>
      </dsp:nvSpPr>
      <dsp:spPr>
        <a:xfrm>
          <a:off x="759568" y="619"/>
          <a:ext cx="1046044" cy="113132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98CC15-4F96-4244-B660-B3E1297D4D31}">
      <dsp:nvSpPr>
        <dsp:cNvPr id="0" name=""/>
        <dsp:cNvSpPr/>
      </dsp:nvSpPr>
      <dsp:spPr>
        <a:xfrm rot="10800000">
          <a:off x="1303273" y="1468889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Administración de plataforma de Ley del Lobby </a:t>
          </a:r>
          <a:endParaRPr lang="es-ES" sz="2000" kern="1200" dirty="0"/>
        </a:p>
      </dsp:txBody>
      <dsp:txXfrm rot="10800000">
        <a:off x="1585466" y="1468889"/>
        <a:ext cx="3771647" cy="1128772"/>
      </dsp:txXfrm>
    </dsp:sp>
    <dsp:sp modelId="{3666C36C-4ECE-49ED-8689-6DBA164DB1E2}">
      <dsp:nvSpPr>
        <dsp:cNvPr id="0" name=""/>
        <dsp:cNvSpPr/>
      </dsp:nvSpPr>
      <dsp:spPr>
        <a:xfrm>
          <a:off x="738886" y="1468889"/>
          <a:ext cx="1128772" cy="112877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1BC12-D05C-4755-997D-7394480ADC20}">
      <dsp:nvSpPr>
        <dsp:cNvPr id="0" name=""/>
        <dsp:cNvSpPr/>
      </dsp:nvSpPr>
      <dsp:spPr>
        <a:xfrm rot="10800000">
          <a:off x="1303273" y="2934608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Plataformas de Transparencia Activa y Solicitudes de Acceso a la Información</a:t>
          </a:r>
          <a:endParaRPr lang="es-ES" sz="2000" kern="1200" dirty="0"/>
        </a:p>
      </dsp:txBody>
      <dsp:txXfrm rot="10800000">
        <a:off x="1585466" y="2934608"/>
        <a:ext cx="3771647" cy="1128772"/>
      </dsp:txXfrm>
    </dsp:sp>
    <dsp:sp modelId="{9540546E-CCFE-4B53-9BA3-BCD85C23F4C1}">
      <dsp:nvSpPr>
        <dsp:cNvPr id="0" name=""/>
        <dsp:cNvSpPr/>
      </dsp:nvSpPr>
      <dsp:spPr>
        <a:xfrm>
          <a:off x="738886" y="2934608"/>
          <a:ext cx="1128772" cy="112877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31F999-EE97-440E-976A-E041587201D0}" type="datetimeFigureOut">
              <a:rPr lang="es-CL" smtClean="0"/>
              <a:pPr/>
              <a:t>22-01-2019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92E0A9-F616-4518-AA72-857B68CCA04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transparencia.municasablanca.cl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ortaltransparencia.cl/PortalPdT/web/guest/directorio-de-organismos-regulados?p_p_id=pdtorganismos_WAR_pdtorganismosportlet&amp;orgcode=3a889890b31790d22f368b3389a6c95b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 descr="INFORME&#10;GESTION ANUAL &#10;AÑO 2009"/>
          <p:cNvSpPr>
            <a:spLocks noChangeArrowheads="1" noChangeShapeType="1" noTextEdit="1"/>
          </p:cNvSpPr>
          <p:nvPr/>
        </p:nvSpPr>
        <p:spPr bwMode="auto">
          <a:xfrm>
            <a:off x="2071670" y="1142984"/>
            <a:ext cx="6715172" cy="302776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s-CL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UNIDAD DE TRANSPARENCIA</a:t>
            </a:r>
          </a:p>
          <a:p>
            <a:pPr algn="ctr" rtl="0">
              <a:buNone/>
            </a:pPr>
            <a:endParaRPr lang="es-CL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+mj-lt"/>
            </a:endParaRPr>
          </a:p>
          <a:p>
            <a:pPr algn="ctr" rtl="0">
              <a:buNone/>
            </a:pPr>
            <a:r>
              <a:rPr lang="es-CL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Informe de Gestión</a:t>
            </a:r>
          </a:p>
          <a:p>
            <a:pPr algn="ctr" rtl="0">
              <a:buNone/>
            </a:pPr>
            <a:r>
              <a:rPr lang="es-CL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lang="es-CL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II </a:t>
            </a:r>
            <a:r>
              <a:rPr lang="es-CL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+mj-lt"/>
                <a:cs typeface="Arial" pitchFamily="34" charset="0"/>
              </a:rPr>
              <a:t>SEMESTRE 2018</a:t>
            </a:r>
            <a:endParaRPr lang="es-CL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5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332656"/>
            <a:ext cx="1868170" cy="565150"/>
          </a:xfrm>
          <a:prstGeom prst="rect">
            <a:avLst/>
          </a:prstGeom>
        </p:spPr>
      </p:pic>
      <p:pic>
        <p:nvPicPr>
          <p:cNvPr id="1029" name="Imagen 6" descr="http://municasablanca.cl/images/transparencia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84" y="5214950"/>
            <a:ext cx="14573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n 4" descr="http://municasablanca.cl/images/solicitud_info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0496" y="5214950"/>
            <a:ext cx="136207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6" t="11111" r="80144" b="80159"/>
          <a:stretch>
            <a:fillRect/>
          </a:stretch>
        </p:blipFill>
        <p:spPr bwMode="auto">
          <a:xfrm>
            <a:off x="5500694" y="5214950"/>
            <a:ext cx="14478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15206" y="5214950"/>
            <a:ext cx="1742624" cy="41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024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Ley Nº 20.730 Lobby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4423"/>
            <a:ext cx="8229600" cy="1071569"/>
          </a:xfrm>
        </p:spPr>
        <p:txBody>
          <a:bodyPr>
            <a:normAutofit fontScale="70000" lnSpcReduction="20000"/>
          </a:bodyPr>
          <a:lstStyle/>
          <a:p>
            <a:pPr indent="15875">
              <a:buNone/>
            </a:pPr>
            <a:r>
              <a:rPr lang="es-ES" dirty="0" smtClean="0">
                <a:latin typeface="+mj-lt"/>
                <a:cs typeface="Arial" pitchFamily="34" charset="0"/>
              </a:rPr>
              <a:t>La plataforma de Lobby continúa con su normal funcionamiento sin nuevas incorporaciones, la que es gestionada directamente por los concejales y funcionarios afectos a la Ley.</a:t>
            </a:r>
          </a:p>
          <a:p>
            <a:pPr>
              <a:buNone/>
            </a:pPr>
            <a:r>
              <a:rPr lang="es-ES" dirty="0" smtClean="0"/>
              <a:t> </a:t>
            </a:r>
          </a:p>
          <a:p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00240"/>
            <a:ext cx="766614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 Ley Nº 20.880 Declaración de Intereses y Patrimonio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971544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Durante este periodo no se han realizado nuevos perfiles, en cuanto a su modificación e incorporación de información, son los propios funcionarios afectos a la Ley quienes las realizan. </a:t>
            </a:r>
          </a:p>
          <a:p>
            <a:endParaRPr lang="es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14620"/>
            <a:ext cx="6619640" cy="381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4294967295"/>
          </p:nvPr>
        </p:nvSpPr>
        <p:spPr>
          <a:xfrm>
            <a:off x="0" y="714375"/>
            <a:ext cx="8229600" cy="54117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ES" sz="3600" b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endParaRPr lang="es-ES" sz="3600" b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endParaRPr lang="es-ES" sz="3600" b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es-ES" sz="3600" b="1" dirty="0" smtClean="0">
                <a:latin typeface="+mj-lt"/>
                <a:cs typeface="Arial" pitchFamily="34" charset="0"/>
              </a:rPr>
              <a:t>Fiscalización</a:t>
            </a:r>
            <a:endParaRPr lang="es-ES" sz="3600" b="1" dirty="0" smtClean="0">
              <a:latin typeface="+mj-lt"/>
              <a:cs typeface="Arial" pitchFamily="34" charset="0"/>
            </a:endParaRPr>
          </a:p>
          <a:p>
            <a:pPr algn="ctr">
              <a:buNone/>
            </a:pPr>
            <a:r>
              <a:rPr lang="es-ES" sz="3600" b="1" dirty="0" smtClean="0">
                <a:latin typeface="+mj-lt"/>
                <a:cs typeface="Arial" pitchFamily="34" charset="0"/>
              </a:rPr>
              <a:t> Consejo para la Transparencia</a:t>
            </a:r>
            <a:endParaRPr lang="es-ES" sz="36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latin typeface="Arial" pitchFamily="34" charset="0"/>
                <a:cs typeface="Arial" pitchFamily="34" charset="0"/>
              </a:rPr>
              <a:t>Transparencia Activa</a:t>
            </a:r>
            <a:endParaRPr lang="es-C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85786" y="4857760"/>
            <a:ext cx="81439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Fuente: Informe Fiscalización Proceso de Fiscalización 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“2018” 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Municipalidad de Casablanca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09800"/>
            <a:ext cx="6819291" cy="271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499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Transparencia Pasiva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971808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 lvl="2"/>
            <a:endParaRPr lang="es-ES" sz="1100" dirty="0" smtClean="0"/>
          </a:p>
          <a:p>
            <a:pPr lvl="2"/>
            <a:r>
              <a:rPr lang="es-ES" sz="1100" dirty="0" smtClean="0"/>
              <a:t>Fuente: Informe de fiscalización Derecho de Acceso a la Información, de fecha 18 de Octubre de 2018</a:t>
            </a:r>
          </a:p>
          <a:p>
            <a:pPr lvl="3"/>
            <a:endParaRPr lang="es-ES" dirty="0" smtClean="0"/>
          </a:p>
          <a:p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5591200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ES" sz="6000" dirty="0" smtClean="0"/>
          </a:p>
          <a:p>
            <a:pPr algn="ctr">
              <a:buNone/>
            </a:pPr>
            <a:r>
              <a:rPr lang="es-ES" sz="6600" dirty="0" smtClean="0">
                <a:latin typeface="+mj-lt"/>
                <a:cs typeface="Arial" pitchFamily="34" charset="0"/>
              </a:rPr>
              <a:t>GRACIAS</a:t>
            </a:r>
            <a:endParaRPr lang="es-ES" sz="66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xmlns="" val="20408635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328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Transparencia Activa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714349" y="1071546"/>
            <a:ext cx="7429551" cy="564360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Se entiende por  TA la mantención permanente al público a través en medios electrónicos del municipio los siguientes antecedentes, los que deben ser actualizados a lo menos una vez al mes:</a:t>
            </a:r>
          </a:p>
          <a:p>
            <a:pPr algn="l"/>
            <a:endParaRPr lang="es-ES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Actos y documentos publicados en el Diario Oficial.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Potestades y Marco Normativo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Estructura orgánica y facultades, funciones y atribuciones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Personal y remuneraciones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Adquisiciones y contrataciones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Transferencias de fondos y aportes económicos entregados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Actos y resoluciones con efectos sobre terceros (patentes, permisos, derechos, concesiones, concursos públicos y otros)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Trámites ante el organismo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Subsidios y beneficios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Mecanismos de participación ciudadana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Presupuesto asignado y su ejecución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Auditorías al ejercicio presupuestario y aclaraciones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Participación en otras entidades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Antecedentes preparatorios de normas jurídicas generales que afecten a empresas de menor tamaño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Lobby y gestión de intereses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Declaración de patrimonio e intereses Ley N°20.880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Informe Anual a la SUBDERE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Otros Antecedentes (Concejo </a:t>
            </a:r>
            <a:r>
              <a:rPr lang="es-ES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Municipal, Cuentas Públicas, Organizaciones Territoriales y funcionales</a:t>
            </a:r>
            <a:r>
              <a:rPr lang="es-ES" dirty="0" smtClean="0">
                <a:latin typeface="+mj-lt"/>
                <a:cs typeface="Arial" pitchFamily="34" charset="0"/>
              </a:rPr>
              <a:t>)</a:t>
            </a:r>
            <a:endParaRPr lang="es-ES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Información por Unidad Municipal</a:t>
            </a:r>
            <a:br>
              <a:rPr lang="es-ES" sz="3200" dirty="0" smtClean="0"/>
            </a:br>
            <a:endParaRPr lang="es-ES" dirty="0"/>
          </a:p>
        </p:txBody>
      </p:sp>
      <p:sp>
        <p:nvSpPr>
          <p:cNvPr id="8" name="7 Subtítulo"/>
          <p:cNvSpPr>
            <a:spLocks noGrp="1"/>
          </p:cNvSpPr>
          <p:nvPr>
            <p:ph type="subTitle" idx="4294967295"/>
          </p:nvPr>
        </p:nvSpPr>
        <p:spPr>
          <a:xfrm>
            <a:off x="2971800" y="5786438"/>
            <a:ext cx="6172200" cy="588962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071538" y="1142984"/>
          <a:ext cx="6500858" cy="5143538"/>
        </p:xfrm>
        <a:graphic>
          <a:graphicData uri="http://schemas.openxmlformats.org/drawingml/2006/table">
            <a:tbl>
              <a:tblPr/>
              <a:tblGrid>
                <a:gridCol w="1714787"/>
                <a:gridCol w="3728391"/>
                <a:gridCol w="1057680"/>
              </a:tblGrid>
              <a:tr h="249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Materia a informar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Cumplimiento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458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Administración y Finanzas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Información relacionada a presupuesto: Pasivos, BEP, Estados de Situación Financiera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Patentes comerciales y permisos municipales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Transferencias no reguladas por de la Ley Nº 19.862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DIDECO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Subsidios y beneficios propios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9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Nómina Beneficiarios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458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Departamento de Educación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Remuneraciones y Escala de Remuneraciones del Personal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ES" sz="11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Salud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Arriendos, compras menores a 3 UTM, Remuneraciones y Escala de Remuneraciones del Personal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458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DOM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Permisos de Obras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7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Oficina de Transparencia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Encargado de la publicación de la información generada por las unidades municipales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9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RRHH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Remuneraciones y Escala de Remuneraciones del Personal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Secretaría Municipal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Reglamentos Municipales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Derecho de Acceso a la Información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+mj-lt"/>
                <a:cs typeface="Arial" pitchFamily="34" charset="0"/>
              </a:rPr>
              <a:t>Tal como describe su nombre es el Derecho de acceder a las informaciones contenidas en actos, resoluciones, actas, expedientes, contratos y acuerdos, así como a toda información elaborada con presupuesto público, cualquiera sea el formato o soporte en que se contenga, salvo las excepciones legales.</a:t>
            </a:r>
          </a:p>
          <a:p>
            <a:r>
              <a:rPr lang="es-ES" dirty="0" smtClean="0">
                <a:latin typeface="+mj-lt"/>
                <a:cs typeface="Arial" pitchFamily="34" charset="0"/>
              </a:rPr>
              <a:t>Durante el </a:t>
            </a:r>
            <a:r>
              <a:rPr lang="es-ES" dirty="0" smtClean="0">
                <a:latin typeface="+mj-lt"/>
                <a:cs typeface="Arial" pitchFamily="34" charset="0"/>
              </a:rPr>
              <a:t>Segundo </a:t>
            </a:r>
            <a:r>
              <a:rPr lang="es-ES" dirty="0" smtClean="0">
                <a:latin typeface="+mj-lt"/>
                <a:cs typeface="Arial" pitchFamily="34" charset="0"/>
              </a:rPr>
              <a:t>Semestre del año 2018 fueron recibidas un total de </a:t>
            </a:r>
            <a:r>
              <a:rPr lang="es-ES" dirty="0" smtClean="0">
                <a:latin typeface="+mj-lt"/>
                <a:cs typeface="Arial" pitchFamily="34" charset="0"/>
              </a:rPr>
              <a:t>90 </a:t>
            </a:r>
            <a:r>
              <a:rPr lang="es-ES" dirty="0" smtClean="0">
                <a:latin typeface="+mj-lt"/>
                <a:cs typeface="Arial" pitchFamily="34" charset="0"/>
              </a:rPr>
              <a:t>Solicitudes de Acceso a la Información (SAI), cuyo tratamiento ha sido el siguiente: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 Mensual</a:t>
            </a:r>
            <a:endParaRPr lang="es-ES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714348" y="1714488"/>
          <a:ext cx="3943984" cy="1524000"/>
        </p:xfrm>
        <a:graphic>
          <a:graphicData uri="http://schemas.openxmlformats.org/drawingml/2006/table">
            <a:tbl>
              <a:tblPr/>
              <a:tblGrid>
                <a:gridCol w="1063573"/>
                <a:gridCol w="960137"/>
                <a:gridCol w="960137"/>
                <a:gridCol w="960137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Julio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Agosto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Septiembre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Octubre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Noviembre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Diciembre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II Semestre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Gráfico"/>
          <p:cNvGraphicFramePr/>
          <p:nvPr/>
        </p:nvGraphicFramePr>
        <p:xfrm>
          <a:off x="3286116" y="35004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es-ES" dirty="0" smtClean="0"/>
              <a:t>Etapa de Ejecución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1000108"/>
          <a:ext cx="4786346" cy="1785952"/>
        </p:xfrm>
        <a:graphic>
          <a:graphicData uri="http://schemas.openxmlformats.org/drawingml/2006/table">
            <a:tbl>
              <a:tblPr/>
              <a:tblGrid>
                <a:gridCol w="2369321"/>
                <a:gridCol w="805675"/>
                <a:gridCol w="805675"/>
                <a:gridCol w="805675"/>
              </a:tblGrid>
              <a:tr h="255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ETAPA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Etapa de cumplimiento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 es SAI / desistida/anulada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Espera pago costos de reproducción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Derivadas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Análisis y Búsqueda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N° Solicitudes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6 Gráfico"/>
          <p:cNvGraphicFramePr/>
          <p:nvPr/>
        </p:nvGraphicFramePr>
        <p:xfrm>
          <a:off x="2786050" y="2857496"/>
          <a:ext cx="514350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739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Derivación Unidades Municipales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101" y="1714500"/>
          <a:ext cx="6345580" cy="4429152"/>
        </p:xfrm>
        <a:graphic>
          <a:graphicData uri="http://schemas.openxmlformats.org/drawingml/2006/table">
            <a:tbl>
              <a:tblPr/>
              <a:tblGrid>
                <a:gridCol w="2953394"/>
                <a:gridCol w="156952"/>
                <a:gridCol w="156952"/>
                <a:gridCol w="1026094"/>
                <a:gridCol w="1026094"/>
                <a:gridCol w="1026094"/>
              </a:tblGrid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Unidad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Año 2018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Administración y Finanzas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Asesoría Jurídica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DIDECO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Departamento de Educación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Salud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Tránsito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Aseo y Ornato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DOM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RRHH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RRPP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SECPLA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Dirección de Control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Secretaría Municipal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Administración Municipal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Juzgado de Policía Local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06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Seguridad Pública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SAI Gestionadas por unidad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6" name="5 Gráfico"/>
          <p:cNvGraphicFramePr/>
          <p:nvPr/>
        </p:nvGraphicFramePr>
        <p:xfrm>
          <a:off x="500034" y="1428736"/>
          <a:ext cx="7500990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</TotalTime>
  <Words>739</Words>
  <Application>Microsoft Office PowerPoint</Application>
  <PresentationFormat>Presentación en pantalla (4:3)</PresentationFormat>
  <Paragraphs>233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Diapositiva 1</vt:lpstr>
      <vt:lpstr>Diapositiva 2</vt:lpstr>
      <vt:lpstr>Transparencia Activa</vt:lpstr>
      <vt:lpstr>Información por Unidad Municipal </vt:lpstr>
      <vt:lpstr>Derecho de Acceso a la Información</vt:lpstr>
      <vt:lpstr>Distribución Mensual</vt:lpstr>
      <vt:lpstr>Etapa de Ejecución</vt:lpstr>
      <vt:lpstr>Derivación Unidades Municipales</vt:lpstr>
      <vt:lpstr>Diapositiva 9</vt:lpstr>
      <vt:lpstr>Ley Nº 20.730 Lobby</vt:lpstr>
      <vt:lpstr> Ley Nº 20.880 Declaración de Intereses y Patrimonio</vt:lpstr>
      <vt:lpstr>Diapositiva 12</vt:lpstr>
      <vt:lpstr>Transparencia Activa</vt:lpstr>
      <vt:lpstr>Transparencia Pasiva</vt:lpstr>
      <vt:lpstr>Diapositiva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transito</dc:creator>
  <cp:lastModifiedBy>lpulgar</cp:lastModifiedBy>
  <cp:revision>33</cp:revision>
  <cp:lastPrinted>2015-12-17T19:24:22Z</cp:lastPrinted>
  <dcterms:created xsi:type="dcterms:W3CDTF">2015-12-14T20:13:53Z</dcterms:created>
  <dcterms:modified xsi:type="dcterms:W3CDTF">2019-01-22T18:45:26Z</dcterms:modified>
</cp:coreProperties>
</file>